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2"/>
  </p:notesMasterIdLst>
  <p:handoutMasterIdLst>
    <p:handoutMasterId r:id="rId13"/>
  </p:handoutMasterIdLst>
  <p:sldIdLst>
    <p:sldId id="1525" r:id="rId6"/>
    <p:sldId id="1527" r:id="rId7"/>
    <p:sldId id="1530" r:id="rId8"/>
    <p:sldId id="1531" r:id="rId9"/>
    <p:sldId id="1528" r:id="rId10"/>
    <p:sldId id="1529" r:id="rId11"/>
  </p:sldIdLst>
  <p:sldSz cx="9151938" cy="5148263"/>
  <p:notesSz cx="6797675" cy="9926638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Rosatom" panose="020B0503040504020204" pitchFamily="34" charset="-52"/>
      <p:regular r:id="rId18"/>
      <p:bold r:id="rId19"/>
      <p:italic r:id="rId20"/>
    </p:embeddedFont>
    <p:embeddedFont>
      <p:font typeface="Calibri Light" panose="020F0302020204030204" pitchFamily="34" charset="0"/>
      <p:regular r:id="rId21"/>
      <p: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7495"/>
            <a:ext cx="4060346" cy="286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Для </a:t>
            </a:r>
            <a:r>
              <a:rPr lang="ru-RU" sz="751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sz="751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sz="751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sz="751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sz="751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sz="751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Оргкомитетом</a:t>
            </a:r>
            <a:r>
              <a:rPr lang="ru-RU" sz="751" dirty="0" smtClean="0">
                <a:solidFill>
                  <a:srgbClr val="002060"/>
                </a:solidFill>
              </a:rPr>
              <a:t>.</a:t>
            </a:r>
            <a:endParaRPr lang="ru-RU" sz="751" dirty="0">
              <a:solidFill>
                <a:srgbClr val="002060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91" y="3744663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Безопасность атомной энергетики и промышленности, охрана труда и охрана окружающей среды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проект / инициатива или реализованный комплекс мероприятий, ограниченные по времени (имеющие начало и конец) и имеющие понятные измеримые цели, отражающие положительный и устойчивый тренд в показателях безопасности, результаты решения конкретных проблем и насколько актуально их тиражирование на другие организации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900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в текущей деятельности по функциональному направлению (Производственный)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 инициатив улучшения в областях безопасности (</a:t>
            </a:r>
            <a:r>
              <a:rPr lang="en-US" altLang="ru-RU" sz="75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Проектный</a:t>
            </a:r>
            <a:r>
              <a:rPr lang="en-US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в профессиональной деятельности (Профессиональный)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 (за исключением проектов, указанных в критерии 2) п.5.2</a:t>
            </a: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485899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907532"/>
            <a:ext cx="7948776" cy="2403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 defTabSz="265113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Отбор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номинации «Безопасность атомной энергетики и промышленности, охрана труда и охрана окружающей среды» проводится среди работников организаций, выполняющих функции обеспечения и внутреннего / инспекционного контроля безопасности объектов Госкорпорации «Росатом». 
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номинации могут принимать участие заместители главных инженеров (технических директоров), руководители и специалисты управлений, отделов, служб, лабораторий и инспекционных структур, а также главные инспекторы (инспекторы) организаций и УК дивизионов, которые выдвигаются по одному из трех ее функциональных направлений:
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внутренний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инспекционный контроль безопасности и качества для безопасности (ВКБК);
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ядерная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радиационная безопасность и охрана окружающей среды (ЯРБ и ООС);
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охрана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труда и промышленная безопасность (ОТ и ПБ).
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руководителей, которые могут принимать участие в номинации по одному из приведенных функциональных направлений, ограничивается максимально допустимой численностью подчиненных им работников в этом направлении в количестве не более 7 работников.
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конкурсе не принимают участие работники Госкорпорации «Росатом», в контуре функциональной деятельности и ответственности которых были допущены: 
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события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классифицированные как аварии, происшествия и инциденты, связанные с нарушениями ядерной, радиационной, промышленной, пожарной и экологической безопасностью с остановкой производства на объектах организации и / или нанесением материального ущерба юридическим и физическим лицам, определенного российским законодательством; 
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облучение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персонала свыше установленных пределов;
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несчастный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случай с тяжелым или смертельным исходом, включая подрядчиков (для номинантов от УК дивизионов: не единичные суммарно допущенные несчастные случаи с тяжелыми последствиями и смертельным исходом, включая подрядчиков); 
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аварийный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сброс и выброс радиоактивных и химических веществ (для номинантов от УК дивизионов: не единичные суммарно допущенные аварийные сбросы и выбросы радиоактивных и химических веществ).</a:t>
            </a:r>
          </a:p>
          <a:p>
            <a:pPr algn="just" defTabSz="265113"/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75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Лауреата </a:t>
            </a:r>
            <a:r>
              <a:rPr lang="ru-RU" sz="75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 место) и номинантов (2 и 3 место) определяют по трем критериям.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Безопасность атомной энергетики и промышленности, охрана труда и охрана окружающей среды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Безопасность атомной энергетики и промышленности, охрана труда и охрана окружающей среды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ЭФФЕКТИВНОСТЬ В ТЕКУЩЕЙ ДЕЯТЕЛЬНОСТИ ПО ФУНКЦИОНАЛЬНОМУ НАПРАВЛЕНИЮ (ПРОИЗВОДСТВЕННЫЙ)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ПРОЕКТОВ И ИНИЦИАТИВ УЛУЧШЕНИЯ В ОБЛАСТЯХ БЕЗОПАСНОСТИ (ПРОЕКТНЫЙ)
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142083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В ПРОФЕССИОНАЛЬНОЙ ДЕЯТЕЛЬНОСТИ (ПРОФЕССИОНАЛЬНЫЙ)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87A146-FCDE-4AB8-BEB4-7DCEB8EE453A}"/>
              </a:ext>
            </a:extLst>
          </p:cNvPr>
          <p:cNvSpPr txBox="1"/>
          <p:nvPr/>
        </p:nvSpPr>
        <p:spPr>
          <a:xfrm>
            <a:off x="3419972" y="3582655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ОТРАСЛЕВЫХ, ДИВИЗИОНАЛЬНЫХ, ПСР, ОБЩЕСТВЕННО ЗНАЧИМЫХ И ИНЫХ ПРОЕКТАХ (ЗА ИСКЛЮЧЕНИЕМ ПРОЕКТОВ, УКАЗАННЫХ В КРИТЕРИИ 2) П.5.2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346887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346887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3465047" y="3797487"/>
            <a:ext cx="2543903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943751"/>
              </p:ext>
            </p:extLst>
          </p:nvPr>
        </p:nvGraphicFramePr>
        <p:xfrm>
          <a:off x="450706" y="485899"/>
          <a:ext cx="7807427" cy="43490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7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Эффективность в текущей деятельности по функциональному направлению (Производственный)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критерии рассматриваются и оцениваются конкретные результаты функциональной деятельности по основным показателям обеспечения безопасности через динамику их улучшения:
достигнутый уровень снижения или исключение нарушений, отклонений и инцидентов по функциональному направлению в области обеспечения безопасности; 
уровень выполнения установленных показателей и наличие устойчивости / положительной динамики по этим показателям в сравнении с их значениями за предыдущий трехгодовой период;
достигнутый уровень в решении конкретных ключевых задач по направлениям функциональной деятельности, позволивший добиться максимальных успехов и внесший определенный вклад в общий результат в масштабе организации, дивизиона или отрасли.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96788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проектов и инициатив улучшения в областях безопасности (Проектный)
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критерии рассматриваются и оцениваются результаты успешно внедренных и принесших в текущем году измеримый результат проектов (личных / в составе команды проекта) или инициатив улучшения в области обеспечения безопасности, направленных на повышение безопасности и развитие культуры безопасности с полученной оценкой эффективности от их реализации, в том числе по разработке регламентирующих методических документов, стандартов организаций и других нормативных правовых и локальных нормативных документов, применение цифровых IT-технологий, а также применение новых форм и методов практической деятельности, способствующих безопасности при выполнении производственных и бизнес-задач.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95529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в профессиональной деятельности (Профессиональный)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критерии рассматриваются и оцениваются произошедшие изменения в развитии профессиональных компетенций, совершенствовании уровня профессионального мастерства, повышении квалификации, награды, дипломы, победы в конкурсах, полученные сертификаты, работа в секциях научно-технических советов, выступления на отраслевых семинарах, публикации статей и интервью в научных изданиях и СМИ, наставничество).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167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7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7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8271735"/>
                  </a:ext>
                </a:extLst>
              </a:tr>
              <a:tr h="341846"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en-US" alt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Участие в отраслевых, дивизиональных, ПСР, общественно значимых и иных проектах (за исключением проектов, указанных в критерии 2) п.5.2</a:t>
                      </a:r>
                      <a:endParaRPr lang="en-US" altLang="ru-RU" sz="8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686417" rtl="0" eaLnBrk="1" latinLnBrk="0" hangingPunct="1">
                        <a:buFont typeface="+mj-lt"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критерии рассматриваются и оцениваются результаты успешно внедренных и принесших в текущем году измеримый результат при личном участии в  общественно значимых и иных отраслевых, дивизиональных проектах, в том числе в развитии производственной системы Росатома (ПСР), цифровых IT-технологий, а также применение новых форм и методов практической деятельности, направленных на выполнение производственных и бизнес-задач, включая безусловное выполнение международных обязательств, в особенно в сложившихся условиях работы.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3560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224334"/>
          <a:ext cx="8541463" cy="823628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AndreNikolSmirnov@rosatom.ru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8C1843-6DAE-4BDE-BCA7-BF311A91C57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53742</TotalTime>
  <Words>2856</Words>
  <Application>Microsoft Office PowerPoint</Application>
  <PresentationFormat>Произвольный</PresentationFormat>
  <Paragraphs>200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3415</cp:revision>
  <cp:lastPrinted>2025-02-03T14:56:44Z</cp:lastPrinted>
  <dcterms:created xsi:type="dcterms:W3CDTF">2019-09-24T12:37:05Z</dcterms:created>
  <dcterms:modified xsi:type="dcterms:W3CDTF">2026-02-11T12:41:25Z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